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2" r:id="rId2"/>
    <p:sldMasterId id="2147483987" r:id="rId3"/>
  </p:sldMasterIdLst>
  <p:sldIdLst>
    <p:sldId id="279" r:id="rId4"/>
    <p:sldId id="278" r:id="rId5"/>
    <p:sldId id="273" r:id="rId6"/>
    <p:sldId id="269" r:id="rId7"/>
    <p:sldId id="262" r:id="rId8"/>
    <p:sldId id="265" r:id="rId9"/>
    <p:sldId id="263" r:id="rId10"/>
    <p:sldId id="266" r:id="rId11"/>
    <p:sldId id="276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0066"/>
    <a:srgbClr val="FF99FF"/>
    <a:srgbClr val="6600CC"/>
    <a:srgbClr val="008080"/>
    <a:srgbClr val="0033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E2FC-609F-4457-9CE3-4B77A40AB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D79F-2BE3-46F1-8DF9-A73D0A5F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4ECB-5FC3-4C01-8C65-11F5BC6D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350-3A00-4A59-A9AE-3A412604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F34D2-86A3-48E9-87E9-48BBC8DE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6E82-2287-4E94-9104-3C65403C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10DA-6352-4DD5-AACF-8D8E79DCE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C756-9815-4B0B-BB35-871D62268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2729-CA25-456B-82D5-A974487A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C438-25A4-4BA1-A698-C625AC05C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6A30-BFC2-4BFA-ABEF-F76A95152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EA21-9F3A-4F82-BDD8-14E6B434D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831F-7899-47A0-A939-79BA2AF7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0B5F-A01C-4474-A95E-69F520F6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FEC1-9AE5-40D1-B422-5531D178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9EFB-1D45-4CA1-9D11-86514A10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787F-8241-4E69-AEF8-E24F2153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FE8996-28A5-4A46-9E74-E281C23B457A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C5F72587-C248-4250-BC91-5997044EB9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AFDB8-AC3F-4F78-8C0C-1357FA2BB264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31B47-7BD0-49BE-89D8-080C6AC2D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238CDEA8-E3FE-42D9-9974-856B1CDDC414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CE971FF5-9D3E-41F3-A74C-415F5A4E9D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51D7-6257-4105-BB7A-4C25ED89141A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97A6-00F6-4C4D-AE55-D51320DBB3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F2540-C9ED-4DAD-8489-7EAA048D1B77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A14B7-6261-4246-9150-BD2D01C88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3B24-3046-406A-9627-2930CE91E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40DD-A509-4912-A9F9-3657A086DA87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6E42-4634-4131-811F-3960B92964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AA84C-06DD-4E48-8876-D90F59452CC0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6FEED-CA8F-4C1E-B43A-033C960FB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43C7-2B11-405F-A0E8-E3D373E8D0AB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F63B8-4823-451A-B286-52DE4B5EA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221AB-5856-4DC2-8F16-6ED91F26C4B8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05E67-1356-4DE8-B4FE-44878B1D7A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182C1-39E4-4284-9437-6F352F7DCAF4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2BD33-A48D-42D8-B3E2-B4678D4AE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6286A-CC9B-44D4-B52E-BDAD858C36D1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78273-095C-49DE-8190-E3EEBE2FF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66CE-DF99-4578-AF16-F00C622D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4B02-1B57-4C4A-9DB7-6A2DB9B67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FB5D-C8C7-4FC8-B142-027760948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61BE-EF2D-4463-B3FC-379A72C8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4906-4348-45FC-AAFB-9608167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6520-4F44-4D2F-9B73-FF2AB5C0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93B23E-B80F-4EDF-832B-8169AE49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71" r:id="rId12"/>
    <p:sldLayoutId id="2147483972" r:id="rId13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48C114-D85D-426E-9E07-6EFD0A07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93B23E-B80F-4EDF-832B-8169AE49B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1%D1%83%D1%80%D0%B0%D1%82%D0%B8%D0%BD%D0%BE%20%D1%80%D0%B8%D1%81%D1%83%D0%BD%D0%BE%D0%BA&amp;fr=web&amp;rch=l&amp;jsa=1" TargetMode="External"/><Relationship Id="rId7" Type="http://schemas.openxmlformats.org/officeDocument/2006/relationships/hyperlink" Target="http://www.hqoboi.com/img/food/food18.jpg" TargetMode="External"/><Relationship Id="rId2" Type="http://schemas.openxmlformats.org/officeDocument/2006/relationships/hyperlink" Target="http://go.mail.ru/search_images?q=%D1%84%D0%BE%D1%82%D0%BE+%D0%BA%D0%BE%D0%BD%D1%84%D0%B5%D1%82%D0%B0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go.mail.ru/search_images?q=%D1%84%D0%BE%D1%82%D0%BE+%D1%8F%D0%B1%D0%BB%D0%BE%D0%BA%D0%B8+" TargetMode="External"/><Relationship Id="rId5" Type="http://schemas.openxmlformats.org/officeDocument/2006/relationships/hyperlink" Target="http://www.hqoboi.com/img/food/yagody_foto_041.jpg" TargetMode="External"/><Relationship Id="rId4" Type="http://schemas.openxmlformats.org/officeDocument/2006/relationships/hyperlink" Target="http://www.hqoboi.com/img/food/pomidory_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Александровская СОШ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Математика 3 класс</a:t>
            </a:r>
          </a:p>
          <a:p>
            <a:r>
              <a:rPr lang="ru-RU" dirty="0" smtClean="0"/>
              <a:t>Тема урока «Деление с остатком»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Яньшина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2050" name="Picture 2" descr="C:\Users\учитель\Documents\1613657698_86-p-fon-dlya-prezentatsii-po-matematike-dlya-d-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7" y="225901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 descr="2"/>
          <p:cNvSpPr txBox="1">
            <a:spLocks noChangeArrowheads="1"/>
          </p:cNvSpPr>
          <p:nvPr/>
        </p:nvSpPr>
        <p:spPr bwMode="gray">
          <a:xfrm>
            <a:off x="304800" y="533400"/>
            <a:ext cx="183451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Конфеты -</a:t>
            </a:r>
            <a:r>
              <a:rPr lang="ru-RU" sz="1200">
                <a:hlinkClick r:id="rId2"/>
              </a:rPr>
              <a:t>http://go.mail.ru/search_images?q=%D1%84%D0%BE%D1%82%D0%BE+%D0%BA%D0%BE%D0%BD%D1%84%D0%B5%D1%82%D0%B0#w=940&amp;h=627&amp;s=33510&amp;pic=http%3A%2F%2F900igr.net%2Fdetskie_prezentatsii%2Fbiologija.eda%2Feda_5.files%2Fslide0016_image016.jpg&amp;page=http%3A%2F%2F900igr.net%2Fdetskie_prezentatsii%2Fbiologija.eda%2Feda_5.files%2F016_Konfety.html&amp;pretty=http%3A%2F%2F900igr.net&amp;descr=%3Cb%3E%D0%9A%D0%BE%D0%BD%D1%84%D0%B5%D1%82%D1%8B%3C%2Fb%3E%20%7C</a:t>
            </a:r>
            <a:r>
              <a:rPr lang="ru-RU" sz="1200"/>
              <a:t>  </a:t>
            </a:r>
          </a:p>
        </p:txBody>
      </p:sp>
      <p:sp>
        <p:nvSpPr>
          <p:cNvPr id="19459" name="Text Box 5" descr="2"/>
          <p:cNvSpPr txBox="1">
            <a:spLocks noChangeArrowheads="1"/>
          </p:cNvSpPr>
          <p:nvPr/>
        </p:nvSpPr>
        <p:spPr bwMode="gray">
          <a:xfrm>
            <a:off x="304800" y="1524000"/>
            <a:ext cx="18370550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Буратино, Мальвина - </a:t>
            </a:r>
            <a:r>
              <a:rPr lang="ru-RU" sz="1200">
                <a:hlinkClick r:id="rId3"/>
              </a:rPr>
              <a:t>http://go.mail.ru/search_images?q=%D0%B1%D1%83%D1%80%D0%B0%D1%82%D0%B8%D0%BD%D0%BE%20%D1%80%D0%B8%D1%81%D1%83%D0%BD%D0%BE%D0%BA&amp;fr=web&amp;rch=l&amp;jsa=1#w=1672&amp;h=1134&amp;s=657104&amp;pic=http%3A%2F%2Fjabx.narod.ru%2Fimages%2Fclipart%2Fmulti%2Fburatino2.png&amp;page=http%3A%2F%2Fopisaniee.ru%2F%25D0%25BE%25D0%25BF%25D0%25B8%25D1%2581%25D0%25B0%25D0%25BD%25D0%25B8%25D0%25B5-%25D1%2581%25D0%25BA%25D0%25B0%25D0%25B7%25D0%25BE%25D1%2587%25D0%25BD%25D0%25BE%25D0%25B3%25D0%25BE-%25D0%25B3%25D0%25B5%25D1%2580%25D0%25BE%25D1%258F-%25D0%25B1%25D1%2583%25D1%2580%25D0%25B0%25D1%2582%25D0%25B8%25D0%25BD%25D0%25BE-%25D0%25BE%2F&amp;pretty=http%3A%2F%2Fopisaniee.ru&amp;descr=russian%20pinoccio%20-</a:t>
            </a:r>
            <a:r>
              <a:rPr lang="ru-RU">
                <a:hlinkClick r:id="rId3"/>
              </a:rPr>
              <a:t>%20buratino%20%7C</a:t>
            </a:r>
            <a:r>
              <a:rPr lang="ru-RU"/>
              <a:t> </a:t>
            </a:r>
          </a:p>
        </p:txBody>
      </p:sp>
      <p:sp>
        <p:nvSpPr>
          <p:cNvPr id="19460" name="Text Box 6" descr="2"/>
          <p:cNvSpPr txBox="1">
            <a:spLocks noChangeArrowheads="1"/>
          </p:cNvSpPr>
          <p:nvPr/>
        </p:nvSpPr>
        <p:spPr bwMode="gray">
          <a:xfrm>
            <a:off x="304800" y="2743200"/>
            <a:ext cx="18345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Конфета - </a:t>
            </a:r>
            <a:r>
              <a:rPr lang="ru-RU" sz="1200">
                <a:hlinkClick r:id="rId2"/>
              </a:rPr>
              <a:t>http://go.mail.ru/search_images?q=%D1%84%D0%BE%D1%82%D0%BE+%D0%BA%D0%BE%D0%BD%D1%84%D0%B5%D1%82%D0%B0#w=312&amp;h=327&amp;s=15483&amp;pic=http%3A%2F%2Fwww.beenergy.ru%2Fuploads%2Fposts%2F2010-01%2F1264329503_3325.jpg&amp;page=http%3A%2F%2Fbeenergy.ru%2Fcookery%2Fcook6%2F56158-konfety-mishka-kosolapyjj.html&amp;pretty=http%3A%2F%2Fbeenergy.ru&amp;descr=%3Cb%3E%D0%9A%D0%BE%D0%BD%D1%84%D0%B5%D1%82%D1%8B%3C%2Fb%3E%20%22%D0%9C%D0%B8%D1%88%D0%BA%D0%B0%20%D0%9A%D0%BE%D1%81%D0%BE%D0%BB%D0%B0%D0%BF%D1%8B%D0%B9%22%20%7C</a:t>
            </a:r>
            <a:r>
              <a:rPr lang="ru-RU"/>
              <a:t> </a:t>
            </a:r>
          </a:p>
        </p:txBody>
      </p:sp>
      <p:sp>
        <p:nvSpPr>
          <p:cNvPr id="19461" name="Text Box 7" descr="2"/>
          <p:cNvSpPr txBox="1">
            <a:spLocks noChangeArrowheads="1"/>
          </p:cNvSpPr>
          <p:nvPr/>
        </p:nvSpPr>
        <p:spPr bwMode="gray">
          <a:xfrm>
            <a:off x="381000" y="3733800"/>
            <a:ext cx="4741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Помидор - </a:t>
            </a:r>
            <a:r>
              <a:rPr lang="ru-RU" sz="1200">
                <a:hlinkClick r:id="rId4"/>
              </a:rPr>
              <a:t>http://www.hqoboi.com/img/food/pomidory_02.jpg</a:t>
            </a:r>
            <a:r>
              <a:rPr lang="ru-RU"/>
              <a:t> </a:t>
            </a:r>
          </a:p>
        </p:txBody>
      </p:sp>
      <p:sp>
        <p:nvSpPr>
          <p:cNvPr id="19462" name="Text Box 8" descr="2"/>
          <p:cNvSpPr txBox="1">
            <a:spLocks noChangeArrowheads="1"/>
          </p:cNvSpPr>
          <p:nvPr/>
        </p:nvSpPr>
        <p:spPr bwMode="gray">
          <a:xfrm>
            <a:off x="381000" y="4114800"/>
            <a:ext cx="4779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Вишня - </a:t>
            </a:r>
            <a:r>
              <a:rPr lang="ru-RU" sz="1200">
                <a:hlinkClick r:id="rId5"/>
              </a:rPr>
              <a:t>http://www.hqoboi.com/img/food/yagody_foto_041.jpg</a:t>
            </a:r>
            <a:r>
              <a:rPr lang="ru-RU"/>
              <a:t> </a:t>
            </a:r>
          </a:p>
        </p:txBody>
      </p:sp>
      <p:sp>
        <p:nvSpPr>
          <p:cNvPr id="19463" name="Text Box 9" descr="2"/>
          <p:cNvSpPr txBox="1">
            <a:spLocks noChangeArrowheads="1"/>
          </p:cNvSpPr>
          <p:nvPr/>
        </p:nvSpPr>
        <p:spPr bwMode="gray">
          <a:xfrm>
            <a:off x="517525" y="4456113"/>
            <a:ext cx="183102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Яблоко зелёное - </a:t>
            </a:r>
            <a:r>
              <a:rPr lang="ru-RU" sz="1200">
                <a:hlinkClick r:id="rId6"/>
              </a:rPr>
              <a:t>http://go.mail.ru/search_images?q=%D1%84%D0%BE%D1%82%D0%BE+%D1%8F%D0%B1%D0%BB%D0%BE%D0%BA%D0%B8+#w=360&amp;h=360&amp;s=10820&amp;pic=http%3A%2F%2Fotvetin.ru%2Fuploads%2Fposts%2F2009-10%2F1255461702_green_apple.jpg&amp;page=http%3A%2F%2Fotvetin.ru%2Fzdorovkrasiv%2F2750-chem-polezna-yablochnaya-kozhura.html&amp;pretty=http%3A%2F%2Fotvetin.ru&amp;descr=%D0%A7%D0%B5%D0%BC%20%D0%BF%D0%BE%D0%BB%D0%B5%D0%B7%D0%BD%D0%B0%20%D1%8F%D0%B1%D0%BB%D0%BE%D1%87%D0%BD%D0%B0%D1%8F%20%D0%BA%D0%BE%D0%B6%D1%83%D1%80%D0%B0%3F</a:t>
            </a:r>
            <a:r>
              <a:rPr lang="ru-RU"/>
              <a:t> </a:t>
            </a:r>
          </a:p>
        </p:txBody>
      </p:sp>
      <p:sp>
        <p:nvSpPr>
          <p:cNvPr id="19464" name="Text Box 10" descr="2"/>
          <p:cNvSpPr txBox="1">
            <a:spLocks noChangeArrowheads="1"/>
          </p:cNvSpPr>
          <p:nvPr/>
        </p:nvSpPr>
        <p:spPr bwMode="gray">
          <a:xfrm>
            <a:off x="609600" y="5486400"/>
            <a:ext cx="4389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Апельсин - </a:t>
            </a:r>
            <a:r>
              <a:rPr lang="ru-RU" sz="1200">
                <a:hlinkClick r:id="rId7"/>
              </a:rPr>
              <a:t>http://www.hqoboi.com/img/food/food18.jpg</a:t>
            </a:r>
            <a:r>
              <a:rPr lang="ru-RU"/>
              <a:t> </a:t>
            </a:r>
          </a:p>
        </p:txBody>
      </p:sp>
      <p:sp>
        <p:nvSpPr>
          <p:cNvPr id="19465" name="Text Box 11" descr="2"/>
          <p:cNvSpPr txBox="1">
            <a:spLocks noChangeArrowheads="1"/>
          </p:cNvSpPr>
          <p:nvPr/>
        </p:nvSpPr>
        <p:spPr bwMode="gray">
          <a:xfrm>
            <a:off x="1600200" y="0"/>
            <a:ext cx="4418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folHlink"/>
                </a:solidFill>
              </a:rPr>
              <a:t>Интернет-ресурсы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 фон (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 descr="2"/>
          <p:cNvSpPr>
            <a:spLocks noChangeArrowheads="1"/>
          </p:cNvSpPr>
          <p:nvPr/>
        </p:nvSpPr>
        <p:spPr bwMode="gray">
          <a:xfrm>
            <a:off x="1752600" y="1506092"/>
            <a:ext cx="562731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003366"/>
                </a:solidFill>
              </a:rPr>
              <a:t>Внимание! </a:t>
            </a:r>
            <a:r>
              <a:rPr lang="ru-RU" sz="3200" b="1" dirty="0" smtClean="0">
                <a:solidFill>
                  <a:srgbClr val="003366"/>
                </a:solidFill>
              </a:rPr>
              <a:t>Звенит звонок</a:t>
            </a:r>
            <a:r>
              <a:rPr lang="ru-RU" sz="3200" b="1" dirty="0" smtClean="0">
                <a:solidFill>
                  <a:srgbClr val="003366"/>
                </a:solidFill>
              </a:rPr>
              <a:t>,</a:t>
            </a:r>
            <a:endParaRPr lang="ru-RU" sz="3200" b="1" dirty="0">
              <a:solidFill>
                <a:srgbClr val="003366"/>
              </a:solidFill>
            </a:endParaRPr>
          </a:p>
          <a:p>
            <a:r>
              <a:rPr lang="ru-RU" sz="3200" b="1" dirty="0">
                <a:solidFill>
                  <a:srgbClr val="003366"/>
                </a:solidFill>
              </a:rPr>
              <a:t>Готов ли ты начать урок?</a:t>
            </a:r>
          </a:p>
          <a:p>
            <a:r>
              <a:rPr lang="ru-RU" sz="3200" b="1" dirty="0" smtClean="0">
                <a:solidFill>
                  <a:srgbClr val="003366"/>
                </a:solidFill>
              </a:rPr>
              <a:t>Всё ль </a:t>
            </a:r>
            <a:r>
              <a:rPr lang="ru-RU" sz="3200" b="1" dirty="0">
                <a:solidFill>
                  <a:srgbClr val="003366"/>
                </a:solidFill>
              </a:rPr>
              <a:t>на месте? </a:t>
            </a:r>
          </a:p>
          <a:p>
            <a:r>
              <a:rPr lang="ru-RU" sz="3200" b="1" dirty="0" smtClean="0">
                <a:solidFill>
                  <a:srgbClr val="003366"/>
                </a:solidFill>
              </a:rPr>
              <a:t>Всё ль </a:t>
            </a:r>
            <a:r>
              <a:rPr lang="ru-RU" sz="3200" b="1" dirty="0">
                <a:solidFill>
                  <a:srgbClr val="003366"/>
                </a:solidFill>
              </a:rPr>
              <a:t>в порядке:</a:t>
            </a:r>
          </a:p>
          <a:p>
            <a:r>
              <a:rPr lang="ru-RU" sz="3200" b="1" dirty="0">
                <a:solidFill>
                  <a:srgbClr val="003366"/>
                </a:solidFill>
              </a:rPr>
              <a:t>Книжки, ручки и тетрадки?</a:t>
            </a:r>
          </a:p>
          <a:p>
            <a:r>
              <a:rPr lang="ru-RU" sz="3200" b="1" dirty="0">
                <a:solidFill>
                  <a:srgbClr val="003366"/>
                </a:solidFill>
              </a:rPr>
              <a:t>Есть у нас девиз такой:</a:t>
            </a:r>
          </a:p>
          <a:p>
            <a:r>
              <a:rPr lang="ru-RU" sz="3200" b="1" dirty="0">
                <a:solidFill>
                  <a:srgbClr val="003366"/>
                </a:solidFill>
              </a:rPr>
              <a:t>Все, что надо, под рукой!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gray">
          <a:xfrm>
            <a:off x="838200" y="1371600"/>
            <a:ext cx="7924800" cy="3505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Что 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ты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знаешь 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о делении?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gray">
          <a:xfrm>
            <a:off x="2286000" y="1276350"/>
            <a:ext cx="6705600" cy="39465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</a:rPr>
              <a:t>48 : 4 =            26 : 2 = </a:t>
            </a:r>
          </a:p>
          <a:p>
            <a:endParaRPr lang="ru-RU" sz="3600" b="1">
              <a:solidFill>
                <a:srgbClr val="FFFF00"/>
              </a:solidFill>
            </a:endParaRPr>
          </a:p>
          <a:p>
            <a:r>
              <a:rPr lang="ru-RU" sz="3600" b="1">
                <a:solidFill>
                  <a:srgbClr val="FFFF00"/>
                </a:solidFill>
              </a:rPr>
              <a:t>49 : 7 =           26 : 13 = </a:t>
            </a:r>
          </a:p>
          <a:p>
            <a:endParaRPr lang="ru-RU" sz="3600" b="1">
              <a:solidFill>
                <a:srgbClr val="FFFF00"/>
              </a:solidFill>
            </a:endParaRPr>
          </a:p>
          <a:p>
            <a:r>
              <a:rPr lang="ru-RU" sz="3600" b="1">
                <a:solidFill>
                  <a:srgbClr val="FFFF00"/>
                </a:solidFill>
              </a:rPr>
              <a:t>90 : 30 =          60 :  3=</a:t>
            </a:r>
          </a:p>
          <a:p>
            <a:endParaRPr lang="ru-RU" sz="3600" b="1">
              <a:solidFill>
                <a:srgbClr val="FFFF00"/>
              </a:solidFill>
            </a:endParaRPr>
          </a:p>
          <a:p>
            <a:r>
              <a:rPr lang="ru-RU" sz="3600" b="1">
                <a:solidFill>
                  <a:srgbClr val="FFFF00"/>
                </a:solidFill>
              </a:rPr>
              <a:t>56 : 7 =            15 : 4=</a:t>
            </a:r>
          </a:p>
        </p:txBody>
      </p:sp>
      <p:pic>
        <p:nvPicPr>
          <p:cNvPr id="12291" name="Picture 5" descr="buratino2"/>
          <p:cNvPicPr>
            <a:picLocks noChangeAspect="1" noChangeArrowheads="1"/>
          </p:cNvPicPr>
          <p:nvPr/>
        </p:nvPicPr>
        <p:blipFill>
          <a:blip r:embed="rId2" cstate="print"/>
          <a:srcRect l="72726" t="-836" r="5785" b="59404"/>
          <a:stretch>
            <a:fillRect/>
          </a:stretch>
        </p:blipFill>
        <p:spPr bwMode="auto">
          <a:xfrm>
            <a:off x="228600" y="228600"/>
            <a:ext cx="19827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buratino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1656" t="33748" r="78036" b="8224"/>
          <a:stretch>
            <a:fillRect/>
          </a:stretch>
        </p:blipFill>
        <p:spPr bwMode="auto">
          <a:xfrm>
            <a:off x="457200" y="3048000"/>
            <a:ext cx="1417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Oval 7" descr="2"/>
          <p:cNvSpPr>
            <a:spLocks noChangeArrowheads="1"/>
          </p:cNvSpPr>
          <p:nvPr/>
        </p:nvSpPr>
        <p:spPr bwMode="gray">
          <a:xfrm>
            <a:off x="1905000" y="56388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65544" name="Oval 8" descr="2"/>
          <p:cNvSpPr>
            <a:spLocks noChangeArrowheads="1"/>
          </p:cNvSpPr>
          <p:nvPr/>
        </p:nvSpPr>
        <p:spPr bwMode="gray">
          <a:xfrm>
            <a:off x="3733800" y="56388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65545" name="Oval 9" descr="2"/>
          <p:cNvSpPr>
            <a:spLocks noChangeArrowheads="1"/>
          </p:cNvSpPr>
          <p:nvPr/>
        </p:nvSpPr>
        <p:spPr bwMode="gray">
          <a:xfrm>
            <a:off x="5562600" y="56388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5546" name="Oval 10" descr="2"/>
          <p:cNvSpPr>
            <a:spLocks noChangeArrowheads="1"/>
          </p:cNvSpPr>
          <p:nvPr/>
        </p:nvSpPr>
        <p:spPr bwMode="gray">
          <a:xfrm>
            <a:off x="7239000" y="56388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5547" name="Oval 11" descr="2"/>
          <p:cNvSpPr>
            <a:spLocks noChangeArrowheads="1"/>
          </p:cNvSpPr>
          <p:nvPr/>
        </p:nvSpPr>
        <p:spPr bwMode="gray">
          <a:xfrm>
            <a:off x="7239000" y="2286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65548" name="Oval 12" descr="2"/>
          <p:cNvSpPr>
            <a:spLocks noChangeArrowheads="1"/>
          </p:cNvSpPr>
          <p:nvPr/>
        </p:nvSpPr>
        <p:spPr bwMode="gray">
          <a:xfrm>
            <a:off x="4876800" y="2286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65550" name="Oval 14" descr="2"/>
          <p:cNvSpPr>
            <a:spLocks noChangeArrowheads="1"/>
          </p:cNvSpPr>
          <p:nvPr/>
        </p:nvSpPr>
        <p:spPr bwMode="gray">
          <a:xfrm>
            <a:off x="2819400" y="2286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5561" name="Oval 25" descr="2"/>
          <p:cNvSpPr>
            <a:spLocks noChangeArrowheads="1"/>
          </p:cNvSpPr>
          <p:nvPr/>
        </p:nvSpPr>
        <p:spPr bwMode="gray">
          <a:xfrm>
            <a:off x="609600" y="5638800"/>
            <a:ext cx="990600" cy="838200"/>
          </a:xfrm>
          <a:prstGeom prst="ellipse">
            <a:avLst/>
          </a:prstGeom>
          <a:blipFill dpi="0" rotWithShape="1">
            <a:blip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2301" name="Text Box 26" descr="2"/>
          <p:cNvSpPr txBox="1">
            <a:spLocks noChangeArrowheads="1"/>
          </p:cNvSpPr>
          <p:nvPr/>
        </p:nvSpPr>
        <p:spPr bwMode="gray">
          <a:xfrm>
            <a:off x="669925" y="-39688"/>
            <a:ext cx="3241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Нажми на правильный ответ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3884 L 0.22083 -0.660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554 L -0.09583 0.294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1665 L -0.14583 -0.338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-0.35833 -0.16647 " pathEditMode="relative" ptsTypes="AA">
                                      <p:cBhvr>
                                        <p:cTn id="2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7052E-7 L 0.36667 -0.6437 " pathEditMode="relative" ptsTypes="AA">
                                      <p:cBhvr>
                                        <p:cTn id="26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5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55 L 0.47917 0.294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3988E-6 L -0.02083 0.449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0.6875 -0.1720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1"/>
                  </p:tgtEl>
                </p:cond>
              </p:nextCondLst>
            </p:seq>
          </p:childTnLst>
        </p:cTn>
      </p:par>
    </p:tnLst>
    <p:bldLst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50" grpId="0" animBg="1"/>
      <p:bldP spid="655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1447800" y="228600"/>
            <a:ext cx="5029200" cy="990600"/>
          </a:xfrm>
          <a:prstGeom prst="cloudCallout">
            <a:avLst>
              <a:gd name="adj1" fmla="val -51736"/>
              <a:gd name="adj2" fmla="val 37981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10 конфет разделить на 3?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5486400" y="609600"/>
            <a:ext cx="1905000" cy="838200"/>
          </a:xfrm>
          <a:prstGeom prst="cloudCallout">
            <a:avLst>
              <a:gd name="adj1" fmla="val 81583"/>
              <a:gd name="adj2" fmla="val 38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думаю нет!</a:t>
            </a:r>
          </a:p>
        </p:txBody>
      </p:sp>
      <p:sp>
        <p:nvSpPr>
          <p:cNvPr id="13316" name="Line 24"/>
          <p:cNvSpPr>
            <a:spLocks noChangeShapeType="1"/>
          </p:cNvSpPr>
          <p:nvPr/>
        </p:nvSpPr>
        <p:spPr bwMode="auto">
          <a:xfrm>
            <a:off x="3200400" y="33528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25"/>
          <p:cNvSpPr>
            <a:spLocks noChangeShapeType="1"/>
          </p:cNvSpPr>
          <p:nvPr/>
        </p:nvSpPr>
        <p:spPr bwMode="auto">
          <a:xfrm>
            <a:off x="533400" y="4876800"/>
            <a:ext cx="82296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26"/>
          <p:cNvSpPr>
            <a:spLocks noChangeShapeType="1"/>
          </p:cNvSpPr>
          <p:nvPr/>
        </p:nvSpPr>
        <p:spPr bwMode="auto">
          <a:xfrm>
            <a:off x="5867400" y="33528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219200" y="5257800"/>
            <a:ext cx="7086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: 3 = 3 (ост. 1)</a:t>
            </a:r>
          </a:p>
        </p:txBody>
      </p:sp>
      <p:pic>
        <p:nvPicPr>
          <p:cNvPr id="12313" name="Picture 25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838200" y="1985963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6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1371600" y="24384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7010400" y="25908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8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7391400" y="16764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29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2133600" y="18288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0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2895600" y="25146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3810000" y="19050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4114800" y="27432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3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5791200" y="25908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4" descr="конфет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" t="17999" r="1912" b="20287"/>
          <a:stretch>
            <a:fillRect/>
          </a:stretch>
        </p:blipFill>
        <p:spPr bwMode="auto">
          <a:xfrm>
            <a:off x="6019800" y="1676400"/>
            <a:ext cx="121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35" descr="buratino2"/>
          <p:cNvPicPr>
            <a:picLocks noChangeAspect="1" noChangeArrowheads="1"/>
          </p:cNvPicPr>
          <p:nvPr/>
        </p:nvPicPr>
        <p:blipFill>
          <a:blip r:embed="rId3" cstate="print"/>
          <a:srcRect l="72726" t="43033" b="3351"/>
          <a:stretch>
            <a:fillRect/>
          </a:stretch>
        </p:blipFill>
        <p:spPr bwMode="auto">
          <a:xfrm>
            <a:off x="7543800" y="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6" descr="buratino2"/>
          <p:cNvPicPr>
            <a:picLocks noChangeAspect="1" noChangeArrowheads="1"/>
          </p:cNvPicPr>
          <p:nvPr/>
        </p:nvPicPr>
        <p:blipFill>
          <a:blip r:embed="rId4" cstate="print"/>
          <a:srcRect l="72726" t="-836" r="5785" b="59404"/>
          <a:stretch>
            <a:fillRect/>
          </a:stretch>
        </p:blipFill>
        <p:spPr bwMode="auto">
          <a:xfrm>
            <a:off x="228600" y="228600"/>
            <a:ext cx="1516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.22197 " pathEditMode="relative" ptsTypes="AA">
                                      <p:cBhvr>
                                        <p:cTn id="19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.22197 " pathEditMode="relative" ptsTypes="AA">
                                      <p:cBhvr>
                                        <p:cTn id="21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.22197 " pathEditMode="relative" ptsTypes="AA">
                                      <p:cBhvr>
                                        <p:cTn id="23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.18867 " pathEditMode="relative" ptsTypes="AA">
                                      <p:cBhvr>
                                        <p:cTn id="27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.18867 " pathEditMode="relative" ptsTypes="AA">
                                      <p:cBhvr>
                                        <p:cTn id="29" dur="2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.18867 " pathEditMode="relative" ptsTypes="AA">
                                      <p:cBhvr>
                                        <p:cTn id="31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22196 " pathEditMode="relative" ptsTypes="AA">
                                      <p:cBhvr>
                                        <p:cTn id="35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22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22196 " pathEditMode="relative" ptsTypes="AA">
                                      <p:cBhvr>
                                        <p:cTn id="39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  <p:bldP spid="31767" grpId="0" animBg="1"/>
      <p:bldP spid="317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72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0" u="sng" smtClean="0">
                <a:solidFill>
                  <a:srgbClr val="FFFF00"/>
                </a:solidFill>
              </a:rPr>
              <a:t>ПРАВИЛО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6650" y="1905000"/>
            <a:ext cx="8007350" cy="1270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</a:t>
            </a:r>
            <a:r>
              <a:rPr lang="ru-RU" b="1" u="sng" dirty="0" smtClean="0"/>
              <a:t>Остаток</a:t>
            </a:r>
            <a:r>
              <a:rPr lang="ru-RU" b="1" dirty="0" smtClean="0"/>
              <a:t> при делении всегда должен быть </a:t>
            </a:r>
            <a:r>
              <a:rPr lang="ru-RU" b="1" u="sng" dirty="0" smtClean="0"/>
              <a:t>меньше</a:t>
            </a:r>
            <a:r>
              <a:rPr lang="ru-RU" b="1" dirty="0" smtClean="0"/>
              <a:t> </a:t>
            </a:r>
            <a:r>
              <a:rPr lang="ru-RU" b="1" u="sng" dirty="0" smtClean="0"/>
              <a:t>делителя</a:t>
            </a:r>
            <a:endParaRPr lang="ru-RU" b="1" u="sng" dirty="0" smtClean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:      = 3  (ост.   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743200" y="31242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86600" y="31242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962400" y="4648200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</a:p>
        </p:txBody>
      </p:sp>
      <p:pic>
        <p:nvPicPr>
          <p:cNvPr id="14344" name="Picture 11" descr="buratino2"/>
          <p:cNvPicPr>
            <a:picLocks noChangeAspect="1" noChangeArrowheads="1"/>
          </p:cNvPicPr>
          <p:nvPr/>
        </p:nvPicPr>
        <p:blipFill>
          <a:blip r:embed="rId2" cstate="print"/>
          <a:srcRect l="72726" t="-836" r="5785" b="59404"/>
          <a:stretch>
            <a:fillRect/>
          </a:stretch>
        </p:blipFill>
        <p:spPr bwMode="auto">
          <a:xfrm>
            <a:off x="228600" y="228600"/>
            <a:ext cx="1516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buratino2"/>
          <p:cNvPicPr>
            <a:picLocks noChangeAspect="1" noChangeArrowheads="1"/>
          </p:cNvPicPr>
          <p:nvPr/>
        </p:nvPicPr>
        <p:blipFill>
          <a:blip r:embed="rId3" cstate="print"/>
          <a:srcRect l="72726" t="43033" b="3351"/>
          <a:stretch>
            <a:fillRect/>
          </a:stretch>
        </p:blipFill>
        <p:spPr bwMode="auto">
          <a:xfrm>
            <a:off x="7315200" y="2286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2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44392 0.2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20"/>
                            </p:stCondLst>
                            <p:childTnLst>
                              <p:par>
                                <p:cTn id="2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20"/>
                            </p:stCondLst>
                            <p:childTnLst>
                              <p:par>
                                <p:cTn id="2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9827E-6 L 0.25608 0.230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2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34823" grpId="0" build="allAtOnce"/>
      <p:bldP spid="348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6" descr="тарелка с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5" descr="тарелка с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4" descr="тарелка с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Разложим помидоры в тарелки поровну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1219200" y="1066800"/>
            <a:ext cx="7086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: 3 = 4 (ост. 1)</a:t>
            </a:r>
          </a:p>
        </p:txBody>
      </p:sp>
      <p:pic>
        <p:nvPicPr>
          <p:cNvPr id="15381" name="Picture 21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14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0480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4384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050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514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9812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133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8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622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9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050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8288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31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0" y="19812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2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133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133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37" descr="buratino2"/>
          <p:cNvPicPr>
            <a:picLocks noChangeAspect="1" noChangeArrowheads="1"/>
          </p:cNvPicPr>
          <p:nvPr/>
        </p:nvPicPr>
        <p:blipFill>
          <a:blip r:embed="rId4" cstate="print"/>
          <a:srcRect l="72726" t="-836" r="5785" b="59404"/>
          <a:stretch>
            <a:fillRect/>
          </a:stretch>
        </p:blipFill>
        <p:spPr bwMode="auto">
          <a:xfrm>
            <a:off x="0" y="0"/>
            <a:ext cx="1516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8" descr="buratino2"/>
          <p:cNvPicPr>
            <a:picLocks noChangeAspect="1" noChangeArrowheads="1"/>
          </p:cNvPicPr>
          <p:nvPr/>
        </p:nvPicPr>
        <p:blipFill>
          <a:blip r:embed="rId5" cstate="print"/>
          <a:srcRect l="72726" t="43033" b="3351"/>
          <a:stretch>
            <a:fillRect/>
          </a:stretch>
        </p:blipFill>
        <p:spPr bwMode="auto">
          <a:xfrm>
            <a:off x="7943850" y="3048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06936E-6 L 0.075 0.29966 " pathEditMode="relative" ptsTypes="AA">
                                      <p:cBhvr>
                                        <p:cTn id="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3699E-6 L 0.02639 0.3052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66474E-6 L 0.075 0.35514 " pathEditMode="relative" ptsTypes="AA">
                                      <p:cBhvr>
                                        <p:cTn id="12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3526E-6 L 0.04166 0.27745 " pathEditMode="relative" ptsTypes="AA">
                                      <p:cBhvr>
                                        <p:cTn id="15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66474E-6 L 0.05 0.34404 " pathEditMode="relative" ptsTypes="AA">
                                      <p:cBhvr>
                                        <p:cTn id="1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0555 L 0.01806 0.3606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0116E-6 L -0.04166 0.26635 " pathEditMode="relative" ptsTypes="AA">
                                      <p:cBhvr>
                                        <p:cTn id="2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0116E-6 L 0.13333 0.34404 " pathEditMode="relative" ptsTypes="AA">
                                      <p:cBhvr>
                                        <p:cTn id="2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2428E-6 L 0.10972 0.4383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162E-6 L -0.04861 0.4161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55 L 0.23472 0.4161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55 L 0.26805 0.438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2" name="Rectangle 152"/>
          <p:cNvSpPr>
            <a:spLocks noChangeArrowheads="1"/>
          </p:cNvSpPr>
          <p:nvPr/>
        </p:nvSpPr>
        <p:spPr bwMode="auto">
          <a:xfrm>
            <a:off x="6096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Найди соответствие рисунка и записи</a:t>
            </a:r>
          </a:p>
        </p:txBody>
      </p:sp>
      <p:graphicFrame>
        <p:nvGraphicFramePr>
          <p:cNvPr id="35976" name="Group 136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1066800"/>
          <a:ext cx="8610600" cy="15240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30" name="Group 146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2743200"/>
          <a:ext cx="8610600" cy="16383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78" name="Group 138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4495800"/>
          <a:ext cx="8610600" cy="17526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0" name="Line 117"/>
          <p:cNvSpPr>
            <a:spLocks noChangeShapeType="1"/>
          </p:cNvSpPr>
          <p:nvPr/>
        </p:nvSpPr>
        <p:spPr bwMode="auto">
          <a:xfrm>
            <a:off x="2057400" y="106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Line 118"/>
          <p:cNvSpPr>
            <a:spLocks noChangeShapeType="1"/>
          </p:cNvSpPr>
          <p:nvPr/>
        </p:nvSpPr>
        <p:spPr bwMode="auto">
          <a:xfrm>
            <a:off x="3886200" y="106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Line 119"/>
          <p:cNvSpPr>
            <a:spLocks noChangeShapeType="1"/>
          </p:cNvSpPr>
          <p:nvPr/>
        </p:nvSpPr>
        <p:spPr bwMode="auto">
          <a:xfrm>
            <a:off x="37338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120"/>
          <p:cNvSpPr>
            <a:spLocks noChangeShapeType="1"/>
          </p:cNvSpPr>
          <p:nvPr/>
        </p:nvSpPr>
        <p:spPr bwMode="auto">
          <a:xfrm>
            <a:off x="21336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121"/>
          <p:cNvSpPr>
            <a:spLocks noChangeShapeType="1"/>
          </p:cNvSpPr>
          <p:nvPr/>
        </p:nvSpPr>
        <p:spPr bwMode="auto">
          <a:xfrm>
            <a:off x="4495800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Line 122"/>
          <p:cNvSpPr>
            <a:spLocks noChangeShapeType="1"/>
          </p:cNvSpPr>
          <p:nvPr/>
        </p:nvSpPr>
        <p:spPr bwMode="auto">
          <a:xfrm>
            <a:off x="2362200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Line 123"/>
          <p:cNvSpPr>
            <a:spLocks noChangeShapeType="1"/>
          </p:cNvSpPr>
          <p:nvPr/>
        </p:nvSpPr>
        <p:spPr bwMode="auto">
          <a:xfrm>
            <a:off x="4572000" y="3581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Line 124"/>
          <p:cNvSpPr>
            <a:spLocks noChangeShapeType="1"/>
          </p:cNvSpPr>
          <p:nvPr/>
        </p:nvSpPr>
        <p:spPr bwMode="auto">
          <a:xfrm>
            <a:off x="3124200" y="3581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Line 125"/>
          <p:cNvSpPr>
            <a:spLocks noChangeShapeType="1"/>
          </p:cNvSpPr>
          <p:nvPr/>
        </p:nvSpPr>
        <p:spPr bwMode="auto">
          <a:xfrm>
            <a:off x="1752600" y="3581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Line 126"/>
          <p:cNvSpPr>
            <a:spLocks noChangeShapeType="1"/>
          </p:cNvSpPr>
          <p:nvPr/>
        </p:nvSpPr>
        <p:spPr bwMode="auto">
          <a:xfrm>
            <a:off x="33528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0" name="Line 127"/>
          <p:cNvSpPr>
            <a:spLocks noChangeShapeType="1"/>
          </p:cNvSpPr>
          <p:nvPr/>
        </p:nvSpPr>
        <p:spPr bwMode="auto">
          <a:xfrm>
            <a:off x="19050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1" name="Line 128"/>
          <p:cNvSpPr>
            <a:spLocks noChangeShapeType="1"/>
          </p:cNvSpPr>
          <p:nvPr/>
        </p:nvSpPr>
        <p:spPr bwMode="auto">
          <a:xfrm>
            <a:off x="4724400" y="541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2" name="Line 129"/>
          <p:cNvSpPr>
            <a:spLocks noChangeShapeType="1"/>
          </p:cNvSpPr>
          <p:nvPr/>
        </p:nvSpPr>
        <p:spPr bwMode="auto">
          <a:xfrm>
            <a:off x="2667000" y="541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3" name="Line 130"/>
          <p:cNvSpPr>
            <a:spLocks noChangeShapeType="1"/>
          </p:cNvSpPr>
          <p:nvPr/>
        </p:nvSpPr>
        <p:spPr bwMode="auto">
          <a:xfrm>
            <a:off x="51816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4" name="Text Box 144"/>
          <p:cNvSpPr txBox="1">
            <a:spLocks noChangeArrowheads="1"/>
          </p:cNvSpPr>
          <p:nvPr/>
        </p:nvSpPr>
        <p:spPr bwMode="auto">
          <a:xfrm>
            <a:off x="0" y="114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1</a:t>
            </a:r>
          </a:p>
        </p:txBody>
      </p:sp>
      <p:sp>
        <p:nvSpPr>
          <p:cNvPr id="16435" name="Text Box 145"/>
          <p:cNvSpPr txBox="1">
            <a:spLocks noChangeArrowheads="1"/>
          </p:cNvSpPr>
          <p:nvPr/>
        </p:nvSpPr>
        <p:spPr bwMode="auto">
          <a:xfrm>
            <a:off x="0" y="1905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2</a:t>
            </a:r>
          </a:p>
        </p:txBody>
      </p:sp>
      <p:sp>
        <p:nvSpPr>
          <p:cNvPr id="16436" name="Text Box 146"/>
          <p:cNvSpPr txBox="1">
            <a:spLocks noChangeArrowheads="1"/>
          </p:cNvSpPr>
          <p:nvPr/>
        </p:nvSpPr>
        <p:spPr bwMode="auto">
          <a:xfrm>
            <a:off x="0" y="2819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3</a:t>
            </a:r>
          </a:p>
        </p:txBody>
      </p:sp>
      <p:sp>
        <p:nvSpPr>
          <p:cNvPr id="16437" name="Text Box 147"/>
          <p:cNvSpPr txBox="1">
            <a:spLocks noChangeArrowheads="1"/>
          </p:cNvSpPr>
          <p:nvPr/>
        </p:nvSpPr>
        <p:spPr bwMode="auto">
          <a:xfrm>
            <a:off x="0" y="3581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4</a:t>
            </a:r>
          </a:p>
        </p:txBody>
      </p:sp>
      <p:sp>
        <p:nvSpPr>
          <p:cNvPr id="16438" name="Text Box 148"/>
          <p:cNvSpPr txBox="1">
            <a:spLocks noChangeArrowheads="1"/>
          </p:cNvSpPr>
          <p:nvPr/>
        </p:nvSpPr>
        <p:spPr bwMode="auto">
          <a:xfrm>
            <a:off x="0" y="4572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5</a:t>
            </a:r>
          </a:p>
        </p:txBody>
      </p:sp>
      <p:sp>
        <p:nvSpPr>
          <p:cNvPr id="16439" name="Text Box 149"/>
          <p:cNvSpPr txBox="1">
            <a:spLocks noChangeArrowheads="1"/>
          </p:cNvSpPr>
          <p:nvPr/>
        </p:nvSpPr>
        <p:spPr bwMode="auto">
          <a:xfrm>
            <a:off x="0" y="5486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6</a:t>
            </a:r>
          </a:p>
        </p:txBody>
      </p:sp>
      <p:sp>
        <p:nvSpPr>
          <p:cNvPr id="35975" name="Text Box 135" descr="Почтовая бумага"/>
          <p:cNvSpPr txBox="1">
            <a:spLocks noChangeArrowheads="1"/>
          </p:cNvSpPr>
          <p:nvPr/>
        </p:nvSpPr>
        <p:spPr bwMode="auto">
          <a:xfrm>
            <a:off x="6019800" y="60960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8 : 3 = 2 (ост.2)</a:t>
            </a:r>
          </a:p>
        </p:txBody>
      </p:sp>
      <p:sp>
        <p:nvSpPr>
          <p:cNvPr id="35980" name="Text Box 140" descr="Почтовая бумага"/>
          <p:cNvSpPr txBox="1">
            <a:spLocks noChangeArrowheads="1"/>
          </p:cNvSpPr>
          <p:nvPr/>
        </p:nvSpPr>
        <p:spPr bwMode="auto">
          <a:xfrm>
            <a:off x="3124200" y="60960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10 : 4 = 2 (ост.2)</a:t>
            </a:r>
          </a:p>
        </p:txBody>
      </p:sp>
      <p:sp>
        <p:nvSpPr>
          <p:cNvPr id="35981" name="Text Box 141" descr="Почтовая бумага"/>
          <p:cNvSpPr txBox="1">
            <a:spLocks noChangeArrowheads="1"/>
          </p:cNvSpPr>
          <p:nvPr/>
        </p:nvSpPr>
        <p:spPr bwMode="auto">
          <a:xfrm>
            <a:off x="228600" y="60960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10: 3 = 3 (ост.1)</a:t>
            </a:r>
          </a:p>
        </p:txBody>
      </p:sp>
      <p:sp>
        <p:nvSpPr>
          <p:cNvPr id="35983" name="Text Box 143" descr="Почтовая бумага"/>
          <p:cNvSpPr txBox="1">
            <a:spLocks noChangeArrowheads="1"/>
          </p:cNvSpPr>
          <p:nvPr/>
        </p:nvSpPr>
        <p:spPr bwMode="auto">
          <a:xfrm>
            <a:off x="6019800" y="2286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7 : 2 = 3 (ост.1)</a:t>
            </a:r>
          </a:p>
        </p:txBody>
      </p:sp>
      <p:sp>
        <p:nvSpPr>
          <p:cNvPr id="35982" name="Text Box 142" descr="Почтовая бумага"/>
          <p:cNvSpPr txBox="1">
            <a:spLocks noChangeArrowheads="1"/>
          </p:cNvSpPr>
          <p:nvPr/>
        </p:nvSpPr>
        <p:spPr bwMode="auto">
          <a:xfrm>
            <a:off x="3124200" y="2286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 : 2 = 2 (ост.1)</a:t>
            </a:r>
          </a:p>
        </p:txBody>
      </p:sp>
      <p:sp>
        <p:nvSpPr>
          <p:cNvPr id="35979" name="Text Box 139" descr="Почтовая бумага"/>
          <p:cNvSpPr txBox="1">
            <a:spLocks noChangeArrowheads="1"/>
          </p:cNvSpPr>
          <p:nvPr/>
        </p:nvSpPr>
        <p:spPr bwMode="auto">
          <a:xfrm>
            <a:off x="228600" y="228600"/>
            <a:ext cx="2971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7 : 3 = 2 (ост.1)</a:t>
            </a:r>
          </a:p>
        </p:txBody>
      </p:sp>
      <p:pic>
        <p:nvPicPr>
          <p:cNvPr id="16446" name="Picture 110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7" name="Picture 111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1430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8" name="Picture 112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9" name="Picture 113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0668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0" name="Picture 114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0668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1" name="Picture 115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0668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2" name="Picture 116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0668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3" name="Picture 117" descr="виш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8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4" name="Picture 118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5" name="Picture 119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6" name="Picture 120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7" name="Picture 121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8" name="Picture 122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9" name="Picture 123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0" name="Picture 124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1" name="Picture 125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2" name="Picture 126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3" name="Picture 127" descr="помид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905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4" name="Picture 128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3810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5" name="Picture 129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8382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6" name="Picture 130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39624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7" name="Picture 131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12954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8" name="Picture 132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18288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9" name="Picture 133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34290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0" name="Picture 134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28956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1" name="Picture 135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23622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2" name="Picture 136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4648200" y="28194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3" name="Picture 137" descr="яблоко зелёно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10001" r="10001" b="7777"/>
          <a:stretch>
            <a:fillRect/>
          </a:stretch>
        </p:blipFill>
        <p:spPr bwMode="auto">
          <a:xfrm>
            <a:off x="5257800" y="2743200"/>
            <a:ext cx="56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4" name="Picture 138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457200" y="35052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5" name="Picture 139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1143000" y="35052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6" name="Picture 140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1905000" y="35052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7" name="Picture 141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2438400" y="35052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8" name="Picture 142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3352800" y="35814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9" name="Picture 143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3962400" y="35814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0" name="Picture 144" descr="конфет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6" t="39554" r="60213"/>
          <a:stretch>
            <a:fillRect/>
          </a:stretch>
        </p:blipFill>
        <p:spPr bwMode="auto">
          <a:xfrm>
            <a:off x="4800600" y="3581400"/>
            <a:ext cx="51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1" name="Picture 145" descr="конфета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" t="15715" r="6465" b="17999"/>
          <a:stretch>
            <a:fillRect/>
          </a:stretch>
        </p:blipFill>
        <p:spPr bwMode="auto">
          <a:xfrm rot="17467495" flipH="1">
            <a:off x="327025" y="4702175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2" name="Picture 147" descr="конфета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" t="15715" r="6465" b="17999"/>
          <a:stretch>
            <a:fillRect/>
          </a:stretch>
        </p:blipFill>
        <p:spPr bwMode="auto">
          <a:xfrm rot="17467495" flipH="1">
            <a:off x="936625" y="4702175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3" name="Picture 148" descr="конфета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" t="15715" r="6465" b="17999"/>
          <a:stretch>
            <a:fillRect/>
          </a:stretch>
        </p:blipFill>
        <p:spPr bwMode="auto">
          <a:xfrm rot="17467495" flipH="1">
            <a:off x="3527425" y="4625975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4" name="Picture 149" descr="конфета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" t="15715" r="6465" b="17999"/>
          <a:stretch>
            <a:fillRect/>
          </a:stretch>
        </p:blipFill>
        <p:spPr bwMode="auto">
          <a:xfrm rot="17467495" flipH="1">
            <a:off x="2003425" y="4625975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5" name="Picture 150" descr="конфета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" t="15715" r="6465" b="17999"/>
          <a:stretch>
            <a:fillRect/>
          </a:stretch>
        </p:blipFill>
        <p:spPr bwMode="auto">
          <a:xfrm rot="17467495" flipH="1">
            <a:off x="2613025" y="4625975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" name="Picture 151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457200" y="5410200"/>
            <a:ext cx="561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" name="Picture 152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11430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" name="Picture 153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18288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9" name="Picture 154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28194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" name="Picture 155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34290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1" name="Picture 156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40386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2" name="Picture 157" descr="апельси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 l="21428" r="14285" b="-4762"/>
          <a:stretch>
            <a:fillRect/>
          </a:stretch>
        </p:blipFill>
        <p:spPr bwMode="auto">
          <a:xfrm>
            <a:off x="4876800" y="5410200"/>
            <a:ext cx="560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8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8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8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8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80"/>
                            </p:stCondLst>
                            <p:childTnLst>
                              <p:par>
                                <p:cTn id="3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7457E-6 L -0.00417 -0.71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77457E-6 L 0.62917 -0.604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3125 -0.4712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9942E-6 L -0.00416 0.505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0.3125 0.649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69942E-6 L 0.62917 0.771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92" grpId="0"/>
      <p:bldP spid="35975" grpId="0" animBg="1"/>
      <p:bldP spid="35975" grpId="1" animBg="1"/>
      <p:bldP spid="35980" grpId="0" animBg="1"/>
      <p:bldP spid="35980" grpId="1" animBg="1"/>
      <p:bldP spid="35981" grpId="0" animBg="1"/>
      <p:bldP spid="35981" grpId="1" animBg="1"/>
      <p:bldP spid="35983" grpId="0" animBg="1"/>
      <p:bldP spid="35983" grpId="1" animBg="1"/>
      <p:bldP spid="35982" grpId="0" animBg="1"/>
      <p:bldP spid="35979" grpId="0" animBg="1"/>
      <p:bldP spid="359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Большие смайли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2746375"/>
            <a:ext cx="17859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90588" y="4635500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  <a:t>Отлично усвоил </a:t>
            </a:r>
            <a:b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</a:br>
            <a: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  <a:t>тему урока.</a:t>
            </a:r>
            <a:endParaRPr lang="ru-RU" altLang="ru-RU" sz="1800" kern="0" dirty="0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18436" name="Picture 18" descr="Большие смай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09800"/>
            <a:ext cx="1928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4724400"/>
            <a:ext cx="1752600" cy="762000"/>
          </a:xfrm>
        </p:spPr>
      </p:pic>
      <p:pic>
        <p:nvPicPr>
          <p:cNvPr id="18438" name="Picture 16" descr="Большие смайли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2490788"/>
            <a:ext cx="20716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6286500" y="463550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  <a:t>Ничего не </a:t>
            </a:r>
            <a:b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</a:br>
            <a:r>
              <a:rPr lang="ru-RU" altLang="ru-RU" sz="1800" b="1" kern="0" dirty="0" smtClean="0">
                <a:solidFill>
                  <a:prstClr val="black"/>
                </a:solidFill>
                <a:cs typeface="+mn-cs"/>
              </a:rPr>
              <a:t>понял.</a:t>
            </a:r>
            <a:endParaRPr lang="ru-RU" altLang="ru-RU" sz="1800" kern="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 bwMode="white">
          <a:xfrm>
            <a:off x="6675438" y="6364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7EF310-CD11-4B5E-8A8F-8B0D152B3765}" type="slidenum">
              <a:rPr lang="ru-RU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b="1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41" name="WordArt 13"/>
          <p:cNvSpPr>
            <a:spLocks noChangeArrowheads="1" noChangeShapeType="1" noTextEdit="1"/>
          </p:cNvSpPr>
          <p:nvPr/>
        </p:nvSpPr>
        <p:spPr bwMode="gray">
          <a:xfrm>
            <a:off x="1143000" y="685800"/>
            <a:ext cx="708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Оцени свои знания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зеленая клетка и фон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D05"/>
      </a:accent1>
      <a:accent2>
        <a:srgbClr val="058DFF"/>
      </a:accent2>
      <a:accent3>
        <a:srgbClr val="FFFFFF"/>
      </a:accent3>
      <a:accent4>
        <a:srgbClr val="000000"/>
      </a:accent4>
      <a:accent5>
        <a:srgbClr val="FFCCAA"/>
      </a:accent5>
      <a:accent6>
        <a:srgbClr val="047FE7"/>
      </a:accent6>
      <a:hlink>
        <a:srgbClr val="700070"/>
      </a:hlink>
      <a:folHlink>
        <a:srgbClr val="636B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D05"/>
      </a:accent1>
      <a:accent2>
        <a:srgbClr val="058DFF"/>
      </a:accent2>
      <a:accent3>
        <a:srgbClr val="FFFFFF"/>
      </a:accent3>
      <a:accent4>
        <a:srgbClr val="000000"/>
      </a:accent4>
      <a:accent5>
        <a:srgbClr val="FFCCAA"/>
      </a:accent5>
      <a:accent6>
        <a:srgbClr val="047FE7"/>
      </a:accent6>
      <a:hlink>
        <a:srgbClr val="700070"/>
      </a:hlink>
      <a:folHlink>
        <a:srgbClr val="636B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641</TotalTime>
  <Words>305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зеленая клетка и фон</vt:lpstr>
      <vt:lpstr>1_Default Design</vt:lpstr>
      <vt:lpstr>Начальная</vt:lpstr>
      <vt:lpstr>МКОУ Семено- Александровская СОШ</vt:lpstr>
      <vt:lpstr>Слайд 2</vt:lpstr>
      <vt:lpstr>Слайд 3</vt:lpstr>
      <vt:lpstr>Слайд 4</vt:lpstr>
      <vt:lpstr>Слайд 5</vt:lpstr>
      <vt:lpstr>ПРАВИЛО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Руслан4ик</dc:creator>
  <cp:lastModifiedBy>учитель</cp:lastModifiedBy>
  <cp:revision>26</cp:revision>
  <cp:lastPrinted>1601-01-01T00:00:00Z</cp:lastPrinted>
  <dcterms:created xsi:type="dcterms:W3CDTF">1601-01-01T00:00:00Z</dcterms:created>
  <dcterms:modified xsi:type="dcterms:W3CDTF">2021-06-28T09:01:43Z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